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8"/>
  </p:notesMasterIdLst>
  <p:handoutMasterIdLst>
    <p:handoutMasterId r:id="rId29"/>
  </p:handoutMasterIdLst>
  <p:sldIdLst>
    <p:sldId id="756" r:id="rId2"/>
    <p:sldId id="757" r:id="rId3"/>
    <p:sldId id="759" r:id="rId4"/>
    <p:sldId id="760" r:id="rId5"/>
    <p:sldId id="783" r:id="rId6"/>
    <p:sldId id="784" r:id="rId7"/>
    <p:sldId id="785" r:id="rId8"/>
    <p:sldId id="786" r:id="rId9"/>
    <p:sldId id="787" r:id="rId10"/>
    <p:sldId id="788" r:id="rId11"/>
    <p:sldId id="789" r:id="rId12"/>
    <p:sldId id="790" r:id="rId13"/>
    <p:sldId id="791" r:id="rId14"/>
    <p:sldId id="782" r:id="rId15"/>
    <p:sldId id="761" r:id="rId16"/>
    <p:sldId id="762" r:id="rId17"/>
    <p:sldId id="763" r:id="rId18"/>
    <p:sldId id="764" r:id="rId19"/>
    <p:sldId id="765" r:id="rId20"/>
    <p:sldId id="766" r:id="rId21"/>
    <p:sldId id="767" r:id="rId22"/>
    <p:sldId id="768" r:id="rId23"/>
    <p:sldId id="769" r:id="rId24"/>
    <p:sldId id="770" r:id="rId25"/>
    <p:sldId id="771" r:id="rId26"/>
    <p:sldId id="772" r:id="rId27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8FD88"/>
    <a:srgbClr val="4F81BD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28"/>
    <p:restoredTop sz="69108" autoAdjust="0"/>
  </p:normalViewPr>
  <p:slideViewPr>
    <p:cSldViewPr>
      <p:cViewPr varScale="1">
        <p:scale>
          <a:sx n="88" d="100"/>
          <a:sy n="88" d="100"/>
        </p:scale>
        <p:origin x="1432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12EC83D-DF42-934D-9B4C-9DA45B0AF85E}" type="datetimeFigureOut">
              <a:rPr lang="en-US"/>
              <a:pPr>
                <a:defRPr/>
              </a:pPr>
              <a:t>11/29/17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D712F13-7286-E547-A1B9-BD5D58A0F4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172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DAB72A0E-0C65-6244-A8C3-15FE060AFF12}" type="datetimeFigureOut">
              <a:rPr lang="en-US"/>
              <a:pPr>
                <a:defRPr/>
              </a:pPr>
              <a:t>11/29/17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C4C04107-0928-CB46-B9AF-281984CA4C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31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83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8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9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29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61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9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50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03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87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9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2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8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56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08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72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89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2648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SGCOE V 158 289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37600" y="6356351"/>
            <a:ext cx="14224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28F4A3D6-8C1B-B547-85DF-557C25BCE14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23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24329" y="6492876"/>
            <a:ext cx="4554072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1" y="5715000"/>
            <a:ext cx="1528233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1276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1" y="5715000"/>
            <a:ext cx="1528233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076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24601"/>
            <a:ext cx="132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algn="l">
              <a:defRPr/>
            </a:pPr>
            <a:fld id="{BFA6D376-C5A1-F04E-B9D7-60DF914D4450}" type="slidenum">
              <a:rPr lang="en-US" smtClean="0"/>
              <a:pPr algn="l"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283" r:id="rId2"/>
    <p:sldLayoutId id="2147484284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FF"/>
          </a:solidFill>
          <a:latin typeface="Calibri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Calibri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Calibri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libri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Calibri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Calibri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/>
          </p:cNvSpPr>
          <p:nvPr/>
        </p:nvSpPr>
        <p:spPr bwMode="auto">
          <a:xfrm>
            <a:off x="1752600" y="304801"/>
            <a:ext cx="8686800" cy="396239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0000FF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COMP 3500 </a:t>
            </a:r>
            <a:br>
              <a:rPr lang="en-US" altLang="zh-CN" dirty="0">
                <a:latin typeface="Calibri" charset="0"/>
                <a:ea typeface="SimSun" charset="0"/>
                <a:cs typeface="SimSun" charset="0"/>
              </a:rPr>
            </a:br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Introduction to Operating Systems</a:t>
            </a:r>
            <a:br>
              <a:rPr lang="en-US" altLang="zh-CN" dirty="0">
                <a:latin typeface="Calibri" charset="0"/>
                <a:ea typeface="SimSun" charset="0"/>
                <a:cs typeface="SimSun" charset="0"/>
              </a:rPr>
            </a:br>
            <a:r>
              <a:rPr lang="en-US" dirty="0">
                <a:latin typeface="Calibri" charset="0"/>
              </a:rPr>
              <a:t> </a:t>
            </a:r>
            <a:br>
              <a:rPr lang="en-US" dirty="0">
                <a:latin typeface="Calibri" charset="0"/>
              </a:rPr>
            </a:br>
            <a:r>
              <a:rPr lang="en-US" dirty="0"/>
              <a:t> </a:t>
            </a:r>
            <a:r>
              <a:rPr lang="en-US" sz="4000"/>
              <a:t>Project </a:t>
            </a:r>
            <a:r>
              <a:rPr lang="en-US" sz="4000" smtClean="0"/>
              <a:t>5 </a:t>
            </a:r>
            <a:r>
              <a:rPr lang="en-US" sz="4000" dirty="0"/>
              <a:t>– Virtual Memory Manager </a:t>
            </a:r>
            <a:br>
              <a:rPr lang="en-US" sz="4000" dirty="0"/>
            </a:br>
            <a:r>
              <a:rPr lang="en-US" sz="4000" dirty="0"/>
              <a:t>Part 3: Design Functions and</a:t>
            </a:r>
          </a:p>
          <a:p>
            <a:pPr eaLnBrk="1" hangingPunct="1"/>
            <a:r>
              <a:rPr lang="en-US" altLang="zh-CN" sz="4000" dirty="0">
                <a:latin typeface="Calibri" charset="0"/>
                <a:ea typeface="SimSun" charset="0"/>
                <a:cs typeface="SimSun" charset="0"/>
              </a:rPr>
              <a:t>Data Structures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581400" y="4543426"/>
            <a:ext cx="4953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3200" b="1" dirty="0">
                <a:solidFill>
                  <a:srgbClr val="0000FF"/>
                </a:solidFill>
                <a:latin typeface="Calibri"/>
              </a:rPr>
              <a:t>Dr. Xiao Qin</a:t>
            </a:r>
          </a:p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</a:rPr>
              <a:t>Auburn University</a:t>
            </a:r>
            <a:br>
              <a:rPr lang="en-US" dirty="0">
                <a:solidFill>
                  <a:srgbClr val="0000FF"/>
                </a:solidFill>
                <a:latin typeface="Calibri"/>
              </a:rPr>
            </a:br>
            <a:r>
              <a:rPr lang="en-US" dirty="0">
                <a:solidFill>
                  <a:srgbClr val="0000FF"/>
                </a:solidFill>
                <a:latin typeface="Calibri"/>
              </a:rPr>
              <a:t>http://</a:t>
            </a:r>
            <a:r>
              <a:rPr lang="en-US" dirty="0" err="1">
                <a:solidFill>
                  <a:srgbClr val="0000FF"/>
                </a:solidFill>
                <a:latin typeface="Calibri"/>
              </a:rPr>
              <a:t>www.eng.auburn.edu</a:t>
            </a:r>
            <a:r>
              <a:rPr lang="en-US" dirty="0">
                <a:solidFill>
                  <a:srgbClr val="0000FF"/>
                </a:solidFill>
                <a:latin typeface="Calibri"/>
              </a:rPr>
              <a:t>/~</a:t>
            </a:r>
            <a:r>
              <a:rPr lang="en-US" dirty="0" err="1">
                <a:solidFill>
                  <a:srgbClr val="0000FF"/>
                </a:solidFill>
                <a:latin typeface="Calibri"/>
              </a:rPr>
              <a:t>xqin</a:t>
            </a:r>
            <a:endParaRPr lang="en-US" dirty="0">
              <a:solidFill>
                <a:srgbClr val="0000FF"/>
              </a:solidFill>
              <a:latin typeface="Calibri"/>
            </a:endParaRP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dirty="0" err="1">
                <a:solidFill>
                  <a:srgbClr val="0000FF"/>
                </a:solidFill>
                <a:latin typeface="Calibri"/>
              </a:rPr>
              <a:t>xqin@auburn.edu</a:t>
            </a:r>
            <a:endParaRPr lang="en-US" altLang="zh-CN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71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417638"/>
            <a:ext cx="10248900" cy="13255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you define new data types </a:t>
            </a:r>
            <a:r>
              <a:rPr lang="en-US"/>
              <a:t>for </a:t>
            </a:r>
          </a:p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Page_num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frame_num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offset</a:t>
            </a:r>
            <a:r>
              <a:rPr lang="en-US" dirty="0"/>
              <a:t>? </a:t>
            </a:r>
          </a:p>
        </p:txBody>
      </p:sp>
      <p:sp>
        <p:nvSpPr>
          <p:cNvPr id="4" name="Rectangle 3"/>
          <p:cNvSpPr/>
          <p:nvPr/>
        </p:nvSpPr>
        <p:spPr>
          <a:xfrm>
            <a:off x="1943100" y="2971800"/>
            <a:ext cx="8305800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8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typedef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unsigned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page_t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8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typedef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unsigned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frame_t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8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typedef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unsigned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offset_t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sz="2800" dirty="0">
              <a:effectLst/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51821" y="2838068"/>
            <a:ext cx="5068379" cy="27245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8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600201"/>
            <a:ext cx="9829800" cy="76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you define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offset bits</a:t>
            </a:r>
            <a:r>
              <a:rPr lang="en-US" dirty="0"/>
              <a:t> for </a:t>
            </a:r>
            <a:r>
              <a:rPr lang="en-US" dirty="0" err="1"/>
              <a:t>bitshift</a:t>
            </a:r>
            <a:r>
              <a:rPr lang="en-US" dirty="0"/>
              <a:t> operators? 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5000" y="3170468"/>
            <a:ext cx="8458200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3200" dirty="0">
                <a:solidFill>
                  <a:srgbClr val="6E200D"/>
                </a:solidFill>
                <a:latin typeface="Courier New" charset="0"/>
                <a:ea typeface="Courier New" charset="0"/>
                <a:cs typeface="Courier New" charset="0"/>
              </a:rPr>
              <a:t>#define OFFSET_BITS </a:t>
            </a:r>
            <a:r>
              <a:rPr lang="en-US" sz="3200" dirty="0">
                <a:solidFill>
                  <a:srgbClr val="000BFF"/>
                </a:solidFill>
                <a:latin typeface="Courier New" charset="0"/>
                <a:ea typeface="Courier New" charset="0"/>
                <a:cs typeface="Courier New" charset="0"/>
              </a:rPr>
              <a:t>8</a:t>
            </a:r>
            <a:endParaRPr lang="en-US" sz="3200" dirty="0">
              <a:effectLst/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19600" y="3128123"/>
            <a:ext cx="3505200" cy="743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5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600201"/>
            <a:ext cx="8534400" cy="11429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you define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offset_Mask</a:t>
            </a:r>
            <a:r>
              <a:rPr lang="en-US" dirty="0"/>
              <a:t> to extract offset from a logical address? 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9800" y="3170468"/>
            <a:ext cx="8479765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6E200D"/>
                </a:solidFill>
                <a:latin typeface="Courier New" charset="0"/>
                <a:ea typeface="宋体" charset="-122"/>
                <a:cs typeface="Times New Roman" charset="0"/>
              </a:rPr>
              <a:t>#define OFFSET_MASK </a:t>
            </a:r>
            <a:r>
              <a:rPr lang="en-US" sz="3200" dirty="0">
                <a:solidFill>
                  <a:srgbClr val="000BFF"/>
                </a:solidFill>
                <a:latin typeface="Courier New" charset="0"/>
                <a:ea typeface="宋体" charset="-122"/>
                <a:cs typeface="Times New Roman" charset="0"/>
              </a:rPr>
              <a:t>0xFF</a:t>
            </a:r>
            <a:endParaRPr lang="en-US" sz="3200" dirty="0">
              <a:effectLst/>
              <a:latin typeface="Calibri" charset="0"/>
              <a:ea typeface="宋体" charset="-122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43800" y="3128123"/>
            <a:ext cx="1295400" cy="743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9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r>
              <a:rPr lang="en-US" dirty="0"/>
              <a:t>Data Structure 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066082"/>
            <a:ext cx="9220200" cy="11429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you define a few System constants (hints: there are four system parameters)? </a:t>
            </a:r>
          </a:p>
        </p:txBody>
      </p:sp>
      <p:sp>
        <p:nvSpPr>
          <p:cNvPr id="4" name="Rectangle 3"/>
          <p:cNvSpPr/>
          <p:nvPr/>
        </p:nvSpPr>
        <p:spPr>
          <a:xfrm>
            <a:off x="715992" y="2209081"/>
            <a:ext cx="108966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>
                <a:solidFill>
                  <a:srgbClr val="6E200D"/>
                </a:solidFill>
                <a:latin typeface="Courier New" charset="0"/>
                <a:ea typeface="Courier New" charset="0"/>
                <a:cs typeface="Courier New" charset="0"/>
              </a:rPr>
              <a:t>#define NUM_PAGES   </a:t>
            </a:r>
            <a:r>
              <a:rPr lang="en-US" sz="2400" dirty="0">
                <a:solidFill>
                  <a:srgbClr val="000BFF"/>
                </a:solidFill>
                <a:latin typeface="Courier New" charset="0"/>
                <a:ea typeface="Courier New" charset="0"/>
                <a:cs typeface="Courier New" charset="0"/>
              </a:rPr>
              <a:t>256</a:t>
            </a:r>
            <a:r>
              <a:rPr lang="en-US" sz="2400" dirty="0">
                <a:solidFill>
                  <a:srgbClr val="6E200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>
                <a:solidFill>
                  <a:srgbClr val="1D8519"/>
                </a:solidFill>
                <a:latin typeface="Courier New" charset="0"/>
                <a:ea typeface="Courier New" charset="0"/>
                <a:cs typeface="Courier New" charset="0"/>
              </a:rPr>
              <a:t>/* total </a:t>
            </a:r>
            <a:r>
              <a:rPr lang="en-US" sz="2400" dirty="0" err="1">
                <a:solidFill>
                  <a:srgbClr val="1D8519"/>
                </a:solidFill>
                <a:latin typeface="Courier New" charset="0"/>
                <a:ea typeface="Courier New" charset="0"/>
                <a:cs typeface="Courier New" charset="0"/>
              </a:rPr>
              <a:t>num</a:t>
            </a:r>
            <a:r>
              <a:rPr lang="en-US" sz="2400" dirty="0">
                <a:solidFill>
                  <a:srgbClr val="1D8519"/>
                </a:solidFill>
                <a:latin typeface="Courier New" charset="0"/>
                <a:ea typeface="Courier New" charset="0"/>
                <a:cs typeface="Courier New" charset="0"/>
              </a:rPr>
              <a:t> of pages in virtual memory space */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endParaRPr lang="en-US" sz="2400" dirty="0">
              <a:solidFill>
                <a:srgbClr val="6E200D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>
                <a:solidFill>
                  <a:srgbClr val="6E200D"/>
                </a:solidFill>
                <a:latin typeface="Courier New" charset="0"/>
                <a:ea typeface="Courier New" charset="0"/>
                <a:cs typeface="Courier New" charset="0"/>
              </a:rPr>
              <a:t>#define NUM_FRAMES  </a:t>
            </a:r>
            <a:r>
              <a:rPr lang="en-US" sz="2400" dirty="0">
                <a:solidFill>
                  <a:srgbClr val="000BFF"/>
                </a:solidFill>
                <a:latin typeface="Courier New" charset="0"/>
                <a:ea typeface="Courier New" charset="0"/>
                <a:cs typeface="Courier New" charset="0"/>
              </a:rPr>
              <a:t>256</a:t>
            </a:r>
            <a:r>
              <a:rPr lang="en-US" sz="2400" dirty="0">
                <a:solidFill>
                  <a:srgbClr val="6E200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>
                <a:solidFill>
                  <a:srgbClr val="1D8519"/>
                </a:solidFill>
                <a:latin typeface="Courier New" charset="0"/>
                <a:ea typeface="Courier New" charset="0"/>
                <a:cs typeface="Courier New" charset="0"/>
              </a:rPr>
              <a:t>/* total </a:t>
            </a:r>
            <a:r>
              <a:rPr lang="en-US" sz="2400" dirty="0" err="1">
                <a:solidFill>
                  <a:srgbClr val="1D8519"/>
                </a:solidFill>
                <a:latin typeface="Courier New" charset="0"/>
                <a:ea typeface="Courier New" charset="0"/>
                <a:cs typeface="Courier New" charset="0"/>
              </a:rPr>
              <a:t>num</a:t>
            </a:r>
            <a:r>
              <a:rPr lang="en-US" sz="2400" dirty="0">
                <a:solidFill>
                  <a:srgbClr val="1D8519"/>
                </a:solidFill>
                <a:latin typeface="Courier New" charset="0"/>
                <a:ea typeface="Courier New" charset="0"/>
                <a:cs typeface="Courier New" charset="0"/>
              </a:rPr>
              <a:t> of frames in physical memory space */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>
                <a:solidFill>
                  <a:srgbClr val="6E200D"/>
                </a:solidFill>
                <a:latin typeface="Courier New" charset="0"/>
                <a:ea typeface="Courier New" charset="0"/>
                <a:cs typeface="Courier New" charset="0"/>
              </a:rPr>
              <a:t>#define PAGE_SIZE   </a:t>
            </a:r>
            <a:r>
              <a:rPr lang="en-US" sz="2400" dirty="0">
                <a:solidFill>
                  <a:srgbClr val="000BFF"/>
                </a:solidFill>
                <a:latin typeface="Courier New" charset="0"/>
                <a:ea typeface="Courier New" charset="0"/>
                <a:cs typeface="Courier New" charset="0"/>
              </a:rPr>
              <a:t>256</a:t>
            </a:r>
            <a:r>
              <a:rPr lang="en-US" sz="2400" dirty="0">
                <a:solidFill>
                  <a:srgbClr val="6E200D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>
                <a:solidFill>
                  <a:srgbClr val="1D8519"/>
                </a:solidFill>
                <a:latin typeface="Courier New" charset="0"/>
                <a:ea typeface="Courier New" charset="0"/>
                <a:cs typeface="Courier New" charset="0"/>
              </a:rPr>
              <a:t>/* number of bytes in a page or frame */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6E200D"/>
                </a:solidFill>
                <a:latin typeface="Courier New" charset="0"/>
                <a:ea typeface="Courier New" charset="0"/>
                <a:cs typeface="Courier New" charset="0"/>
              </a:rPr>
              <a:t>#define TLB_SIZE    </a:t>
            </a:r>
            <a:r>
              <a:rPr lang="en-US" sz="2400" dirty="0">
                <a:solidFill>
                  <a:srgbClr val="000BFF"/>
                </a:solidFill>
                <a:latin typeface="Courier New" charset="0"/>
                <a:ea typeface="Courier New" charset="0"/>
                <a:cs typeface="Courier New" charset="0"/>
              </a:rPr>
              <a:t>16</a:t>
            </a:r>
            <a:r>
              <a:rPr lang="en-US" sz="2400" dirty="0">
                <a:solidFill>
                  <a:srgbClr val="6E200D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1D8519"/>
                </a:solidFill>
                <a:latin typeface="Courier New" charset="0"/>
                <a:ea typeface="Courier New" charset="0"/>
                <a:cs typeface="Courier New" charset="0"/>
              </a:rPr>
              <a:t>/* number of entries in the TLB */</a:t>
            </a:r>
            <a:endParaRPr lang="en-US" sz="2400" dirty="0">
              <a:effectLst/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1382" y="2230647"/>
            <a:ext cx="10325819" cy="43396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4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/>
          </p:cNvSpPr>
          <p:nvPr/>
        </p:nvSpPr>
        <p:spPr bwMode="auto">
          <a:xfrm>
            <a:off x="1752600" y="304800"/>
            <a:ext cx="8686800" cy="5029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0000FF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COMP 3500 </a:t>
            </a:r>
            <a:br>
              <a:rPr lang="en-US" altLang="zh-CN" dirty="0">
                <a:latin typeface="Calibri" charset="0"/>
                <a:ea typeface="SimSun" charset="0"/>
                <a:cs typeface="SimSun" charset="0"/>
              </a:rPr>
            </a:br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Introduction to Operating Systems</a:t>
            </a:r>
            <a:br>
              <a:rPr lang="en-US" altLang="zh-CN" dirty="0">
                <a:latin typeface="Calibri" charset="0"/>
                <a:ea typeface="SimSun" charset="0"/>
                <a:cs typeface="SimSun" charset="0"/>
              </a:rPr>
            </a:br>
            <a:r>
              <a:rPr lang="en-US" dirty="0">
                <a:latin typeface="Calibri" charset="0"/>
              </a:rPr>
              <a:t> </a:t>
            </a:r>
            <a:br>
              <a:rPr lang="en-US" dirty="0">
                <a:latin typeface="Calibri" charset="0"/>
              </a:rPr>
            </a:br>
            <a:r>
              <a:rPr lang="en-US" dirty="0"/>
              <a:t> </a:t>
            </a:r>
            <a:r>
              <a:rPr lang="en-US" sz="4000" dirty="0"/>
              <a:t>Project 5 – Virtual Memory Manager </a:t>
            </a:r>
            <a:br>
              <a:rPr lang="en-US" sz="4000" dirty="0"/>
            </a:br>
            <a:endParaRPr lang="en-US" sz="4000" dirty="0"/>
          </a:p>
          <a:p>
            <a:pPr eaLnBrk="1" hangingPunct="1"/>
            <a:r>
              <a:rPr lang="en-US" sz="4000" dirty="0"/>
              <a:t>Part 3: Phase 2 Design Functions</a:t>
            </a:r>
            <a:endParaRPr lang="en-US" altLang="zh-CN" sz="4000" dirty="0">
              <a:latin typeface="Calibri" charset="0"/>
              <a:ea typeface="SimSun" charset="0"/>
              <a:cs typeface="SimSu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117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381000"/>
            <a:ext cx="8534400" cy="838200"/>
          </a:xfrm>
        </p:spPr>
        <p:txBody>
          <a:bodyPr/>
          <a:lstStyle/>
          <a:p>
            <a:r>
              <a:rPr lang="en-US" altLang="en-US" dirty="0"/>
              <a:t>Design Function 1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990600" y="1219200"/>
            <a:ext cx="10287000" cy="4953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Purpose:</a:t>
            </a:r>
            <a:r>
              <a:rPr lang="en-US" dirty="0"/>
              <a:t> read a list of logical addresses from an input file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990600" y="2905011"/>
            <a:ext cx="10591800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logic_address_loader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logic_address_file_name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  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18288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         *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logic_address_list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800" dirty="0">
              <a:effectLst/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67400" y="3075031"/>
            <a:ext cx="5257800" cy="9133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8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381000"/>
            <a:ext cx="8534400" cy="838200"/>
          </a:xfrm>
        </p:spPr>
        <p:txBody>
          <a:bodyPr/>
          <a:lstStyle/>
          <a:p>
            <a:r>
              <a:rPr lang="en-US" altLang="en-US" dirty="0"/>
              <a:t>Design Function 2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1143000" y="1219200"/>
            <a:ext cx="9906000" cy="4953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Purpose:</a:t>
            </a:r>
            <a:r>
              <a:rPr lang="en-US" dirty="0"/>
              <a:t> extract a logical address into (1) page number and (2) offset.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52662" y="3026813"/>
            <a:ext cx="8643938" cy="1578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extract_logic_address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logic_address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  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18288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			   *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page_num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18288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			   *offset)</a:t>
            </a:r>
            <a:endParaRPr lang="en-US" sz="2800" dirty="0">
              <a:effectLst/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7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381000"/>
            <a:ext cx="8534400" cy="838200"/>
          </a:xfrm>
        </p:spPr>
        <p:txBody>
          <a:bodyPr/>
          <a:lstStyle/>
          <a:p>
            <a:r>
              <a:rPr lang="en-US" altLang="en-US" dirty="0"/>
              <a:t>Design Function 3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2133600" y="1219200"/>
            <a:ext cx="9296400" cy="4953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Purpose:</a:t>
            </a:r>
            <a:r>
              <a:rPr lang="en-US" dirty="0"/>
              <a:t> check TLB to see if there is a TLB hit or not.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74193" y="2658493"/>
            <a:ext cx="6205538" cy="2074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search_TLB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page_num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      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tlb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       </a:t>
            </a:r>
            <a:r>
              <a:rPr lang="en-US" sz="28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sz="28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is_tlb_hit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       *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frame_num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800" dirty="0">
              <a:effectLst/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5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381000"/>
            <a:ext cx="8534400" cy="838200"/>
          </a:xfrm>
        </p:spPr>
        <p:txBody>
          <a:bodyPr/>
          <a:lstStyle/>
          <a:p>
            <a:r>
              <a:rPr lang="en-US" altLang="en-US" dirty="0"/>
              <a:t>Design Function 3 Options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377" y="1295400"/>
            <a:ext cx="8397171" cy="2514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886200"/>
            <a:ext cx="6314342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4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381000"/>
            <a:ext cx="8534400" cy="838200"/>
          </a:xfrm>
        </p:spPr>
        <p:txBody>
          <a:bodyPr/>
          <a:lstStyle/>
          <a:p>
            <a:r>
              <a:rPr lang="en-US" altLang="en-US" dirty="0"/>
              <a:t>Design Function 4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2133600" y="1219200"/>
            <a:ext cx="8310562" cy="4953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Purpose:</a:t>
            </a:r>
            <a:r>
              <a:rPr lang="en-US" dirty="0"/>
              <a:t> search the page table and determine if there is a page fault or not. This function should be a simple one. It may call page fault handler (see function 5).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909762" y="4114800"/>
            <a:ext cx="9291638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search_page_table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urier New" charset="0"/>
                <a:ea typeface="Times New Roman" charset="0"/>
                <a:cs typeface="Times New Roman" charset="0"/>
              </a:rPr>
              <a:t>*</a:t>
            </a:r>
            <a:r>
              <a:rPr lang="en-US" sz="2400" dirty="0" err="1">
                <a:solidFill>
                  <a:srgbClr val="FF0000"/>
                </a:solidFill>
                <a:latin typeface="Courier New" charset="0"/>
                <a:ea typeface="Times New Roman" charset="0"/>
                <a:cs typeface="Times New Roman" charset="0"/>
              </a:rPr>
              <a:t>is_tlb_hit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, </a:t>
            </a:r>
            <a:endParaRPr lang="en-US" sz="2400" dirty="0">
              <a:latin typeface="Calibri" charset="0"/>
              <a:ea typeface="宋体" charset="-122"/>
              <a:cs typeface="Times New Roman" charset="0"/>
            </a:endParaRPr>
          </a:p>
          <a:p>
            <a:pPr marL="13716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    		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page_num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,</a:t>
            </a:r>
            <a:endParaRPr lang="en-US" sz="2400" dirty="0">
              <a:latin typeface="Calibri" charset="0"/>
              <a:ea typeface="宋体" charset="-122"/>
              <a:cs typeface="Times New Roman" charset="0"/>
            </a:endParaRPr>
          </a:p>
          <a:p>
            <a:pPr marL="13716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    		*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is_page_fault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, </a:t>
            </a:r>
            <a:endParaRPr lang="en-US" sz="2400" dirty="0">
              <a:latin typeface="Calibri" charset="0"/>
              <a:ea typeface="宋体" charset="-122"/>
              <a:cs typeface="Times New Roman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 				*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frame_num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)</a:t>
            </a:r>
            <a:endParaRPr lang="en-US" sz="2400" dirty="0">
              <a:effectLst/>
              <a:latin typeface="Calibri" charset="0"/>
              <a:ea typeface="宋体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49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Review: </a:t>
            </a:r>
            <a:r>
              <a:rPr lang="en-US" dirty="0"/>
              <a:t>From Analysis to Implementation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752600" y="2514600"/>
            <a:ext cx="2667000" cy="1371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 b="1" dirty="0">
                <a:solidFill>
                  <a:schemeClr val="bg1"/>
                </a:solidFill>
              </a:rPr>
              <a:t>1. Concepts  </a:t>
            </a:r>
          </a:p>
          <a:p>
            <a:pPr eaLnBrk="1" hangingPunct="1"/>
            <a:r>
              <a:rPr lang="en-US" altLang="en-US" sz="2000" b="1" dirty="0">
                <a:solidFill>
                  <a:schemeClr val="bg1"/>
                </a:solidFill>
              </a:rPr>
              <a:t>2. Requirements</a:t>
            </a:r>
            <a:endParaRPr lang="en-US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648200" y="1600201"/>
            <a:ext cx="3124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 dirty="0"/>
              <a:t>Design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752600" y="1600200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 dirty="0">
                <a:solidFill>
                  <a:srgbClr val="0000FF"/>
                </a:solidFill>
              </a:rPr>
              <a:t>Analysis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620000" y="16002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 dirty="0">
                <a:solidFill>
                  <a:srgbClr val="008000"/>
                </a:solidFill>
              </a:rPr>
              <a:t> Implementation</a:t>
            </a: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600200" y="2209800"/>
            <a:ext cx="8991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4648200" y="2514600"/>
            <a:ext cx="2895600" cy="13716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en-US" altLang="en-US" sz="2000" b="1" dirty="0">
                <a:solidFill>
                  <a:schemeClr val="bg1"/>
                </a:solidFill>
              </a:rPr>
              <a:t>Data Flow Diagram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en-US" sz="2000" b="1" dirty="0">
                <a:solidFill>
                  <a:schemeClr val="bg1"/>
                </a:solidFill>
              </a:rPr>
              <a:t>Functions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en-US" sz="2000" b="1" dirty="0">
                <a:solidFill>
                  <a:schemeClr val="bg1"/>
                </a:solidFill>
              </a:rPr>
              <a:t>Data Structures </a:t>
            </a:r>
            <a:endParaRPr lang="en-US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auto">
          <a:xfrm>
            <a:off x="7772400" y="2514600"/>
            <a:ext cx="2667000" cy="1371600"/>
          </a:xfrm>
          <a:prstGeom prst="roundRect">
            <a:avLst>
              <a:gd name="adj" fmla="val 16667"/>
            </a:avLst>
          </a:prstGeom>
          <a:solidFill>
            <a:srgbClr val="008000"/>
          </a:solidFill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sz="2000" b="1" dirty="0">
                <a:solidFill>
                  <a:schemeClr val="bg1"/>
                </a:solidFill>
                <a:ea typeface="ＭＳ Ｐゴシック" charset="0"/>
                <a:cs typeface="Arial" charset="0"/>
              </a:rPr>
              <a:t>Algorithms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b="1" dirty="0">
                <a:solidFill>
                  <a:schemeClr val="bg1"/>
                </a:solidFill>
                <a:ea typeface="ＭＳ Ｐゴシック" charset="0"/>
                <a:cs typeface="Arial" charset="0"/>
              </a:rPr>
              <a:t>Coding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b="1" dirty="0">
                <a:solidFill>
                  <a:schemeClr val="bg1"/>
                </a:solidFill>
                <a:ea typeface="ＭＳ Ｐゴシック" charset="0"/>
                <a:cs typeface="Arial" charset="0"/>
              </a:rPr>
              <a:t>Debugging </a:t>
            </a:r>
            <a:endParaRPr lang="en-US" sz="2000" b="1" baseline="-25000" dirty="0">
              <a:solidFill>
                <a:schemeClr val="bg1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15" name="AutoShape 13"/>
          <p:cNvSpPr>
            <a:spLocks noChangeArrowheads="1"/>
          </p:cNvSpPr>
          <p:nvPr/>
        </p:nvSpPr>
        <p:spPr bwMode="auto">
          <a:xfrm>
            <a:off x="4495800" y="2697163"/>
            <a:ext cx="304800" cy="304800"/>
          </a:xfrm>
          <a:prstGeom prst="sun">
            <a:avLst>
              <a:gd name="adj" fmla="val 25000"/>
            </a:avLst>
          </a:prstGeom>
          <a:solidFill>
            <a:srgbClr val="CC0000"/>
          </a:solidFill>
          <a:ln w="22225">
            <a:solidFill>
              <a:srgbClr val="CC0000"/>
            </a:solidFill>
            <a:miter lim="800000"/>
            <a:headEnd/>
            <a:tailEnd type="none" w="sm" len="med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138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3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381000"/>
            <a:ext cx="8534400" cy="838200"/>
          </a:xfrm>
        </p:spPr>
        <p:txBody>
          <a:bodyPr/>
          <a:lstStyle/>
          <a:p>
            <a:r>
              <a:rPr lang="en-US" altLang="en-US" dirty="0"/>
              <a:t>Design Function 5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2133600" y="1219200"/>
            <a:ext cx="8310562" cy="4953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Purpose:</a:t>
            </a:r>
            <a:r>
              <a:rPr lang="en-US" dirty="0"/>
              <a:t> handling a page fault. Load a 256-byte page from </a:t>
            </a:r>
            <a:r>
              <a:rPr lang="en-US" dirty="0" err="1"/>
              <a:t>backing_store</a:t>
            </a:r>
            <a:r>
              <a:rPr lang="en-US" dirty="0"/>
              <a:t> into the simulated main memory. 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133600" y="3200400"/>
            <a:ext cx="8686800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page_fault_handler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page_num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,   </a:t>
            </a:r>
            <a:endParaRPr lang="en-US" sz="2400" dirty="0">
              <a:latin typeface="Calibri" charset="0"/>
              <a:ea typeface="宋体" charset="-122"/>
              <a:cs typeface="Times New Roman" charset="0"/>
            </a:endParaRPr>
          </a:p>
          <a:p>
            <a:pPr marL="18288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    		    *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physical_memory</a:t>
            </a:r>
            <a:endParaRPr lang="en-US" sz="2400" dirty="0">
              <a:latin typeface="Calibri" charset="0"/>
              <a:ea typeface="宋体" charset="-122"/>
              <a:cs typeface="Times New Roman" charset="0"/>
            </a:endParaRPr>
          </a:p>
          <a:p>
            <a:pPr marL="18288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   		    *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page_table</a:t>
            </a:r>
            <a:endParaRPr lang="en-US" sz="2400" dirty="0">
              <a:latin typeface="Calibri" charset="0"/>
              <a:ea typeface="宋体" charset="-122"/>
              <a:cs typeface="Times New Roman" charset="0"/>
            </a:endParaRPr>
          </a:p>
          <a:p>
            <a:pPr marL="18288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   		    *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tlb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)</a:t>
            </a:r>
            <a:endParaRPr lang="en-US" sz="2400" dirty="0">
              <a:effectLst/>
              <a:latin typeface="Calibri" charset="0"/>
              <a:ea typeface="宋体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80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381000"/>
            <a:ext cx="8534400" cy="838200"/>
          </a:xfrm>
        </p:spPr>
        <p:txBody>
          <a:bodyPr/>
          <a:lstStyle/>
          <a:p>
            <a:r>
              <a:rPr lang="en-US" altLang="en-US" dirty="0"/>
              <a:t>Design Function 6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1371600" y="1219200"/>
            <a:ext cx="10210800" cy="4953000"/>
          </a:xfrm>
        </p:spPr>
        <p:txBody>
          <a:bodyPr/>
          <a:lstStyle/>
          <a:p>
            <a:pPr lvl="0"/>
            <a:r>
              <a:rPr lang="en-US" b="1" dirty="0"/>
              <a:t>Purpose:</a:t>
            </a:r>
            <a:r>
              <a:rPr lang="en-US" dirty="0"/>
              <a:t> create a physical address from frame number and offset.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62000" y="2909024"/>
            <a:ext cx="10515600" cy="1578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create_physical_address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frame_num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en-US" sz="28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22860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offset,</a:t>
            </a:r>
            <a:endParaRPr lang="en-US" sz="28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22860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*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physical_address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US" sz="2800" dirty="0">
              <a:effectLst/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894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381000"/>
            <a:ext cx="8534400" cy="838200"/>
          </a:xfrm>
        </p:spPr>
        <p:txBody>
          <a:bodyPr/>
          <a:lstStyle/>
          <a:p>
            <a:r>
              <a:rPr lang="en-US" altLang="en-US" dirty="0"/>
              <a:t>Design Function 7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1066800" y="1219200"/>
            <a:ext cx="10515600" cy="4953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Purpose:</a:t>
            </a:r>
            <a:r>
              <a:rPr lang="en-US" dirty="0"/>
              <a:t> This function reads one byte from physical memory; it is a trivial function.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2294689"/>
            <a:ext cx="12192000" cy="3914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Option 1: 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physical_memory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is pass to this function as an input</a:t>
            </a:r>
            <a:endParaRPr lang="en-US" sz="24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1371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read_physical_memory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physical_address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en-US" sz="24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32004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physical_memory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endParaRPr lang="en-US" sz="24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1371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			     *value)</a:t>
            </a:r>
            <a:endParaRPr lang="en-US" sz="24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1371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24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Option 2: 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physical_memory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is a global data. This prototype is NOT recommended. </a:t>
            </a:r>
            <a:endParaRPr lang="en-US" sz="24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1371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read_physical_memory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physical_address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en-US" sz="24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		  		*value)</a:t>
            </a:r>
            <a:endParaRPr lang="en-US" sz="2400" dirty="0">
              <a:effectLst/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937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381000"/>
            <a:ext cx="8534400" cy="838200"/>
          </a:xfrm>
        </p:spPr>
        <p:txBody>
          <a:bodyPr/>
          <a:lstStyle/>
          <a:p>
            <a:r>
              <a:rPr lang="en-US" altLang="en-US" dirty="0"/>
              <a:t>Design Function 8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762000" y="1219200"/>
            <a:ext cx="11125200" cy="4953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Purpose:</a:t>
            </a:r>
            <a:r>
              <a:rPr lang="en-US" dirty="0"/>
              <a:t> Store a record of logic-physical address pair and its value into the </a:t>
            </a:r>
            <a:r>
              <a:rPr lang="en-US" dirty="0" err="1"/>
              <a:t>address_value_list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4800" y="2362200"/>
            <a:ext cx="11582400" cy="405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/* </a:t>
            </a:r>
          </a:p>
          <a:p>
            <a:pPr marL="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*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physical_memory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is pass to this function </a:t>
            </a:r>
          </a:p>
          <a:p>
            <a:pPr marL="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* as an input</a:t>
            </a:r>
          </a:p>
          <a:p>
            <a:pPr marL="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*/</a:t>
            </a:r>
            <a:endParaRPr lang="en-US" sz="28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4572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update_address_value_list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logic_address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endParaRPr lang="en-US" sz="28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22860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physical_address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en-US" sz="28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22860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			value, </a:t>
            </a:r>
            <a:endParaRPr lang="en-US" sz="28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22860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			*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address_value_list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US" sz="2800" dirty="0">
              <a:effectLst/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497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381000"/>
            <a:ext cx="8534400" cy="838200"/>
          </a:xfrm>
        </p:spPr>
        <p:txBody>
          <a:bodyPr/>
          <a:lstStyle/>
          <a:p>
            <a:r>
              <a:rPr lang="en-US" altLang="en-US" dirty="0"/>
              <a:t>Design Function 9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990600" y="1219200"/>
            <a:ext cx="10287000" cy="4953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Purpose:</a:t>
            </a:r>
            <a:r>
              <a:rPr lang="en-US" dirty="0"/>
              <a:t> Output the address-value list into an output file. </a:t>
            </a:r>
          </a:p>
          <a:p>
            <a:pPr lvl="0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480" y="2971800"/>
            <a:ext cx="11247120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output_address_value_list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output_file_name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endParaRPr lang="en-US" sz="28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13716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	        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address_value_list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US" sz="2800" dirty="0">
              <a:effectLst/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210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381000"/>
            <a:ext cx="8534400" cy="838200"/>
          </a:xfrm>
        </p:spPr>
        <p:txBody>
          <a:bodyPr/>
          <a:lstStyle/>
          <a:p>
            <a:r>
              <a:rPr lang="en-US" altLang="en-US" dirty="0"/>
              <a:t>Design Function 10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995362" y="1219200"/>
            <a:ext cx="10363200" cy="4953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Purpose:</a:t>
            </a:r>
            <a:r>
              <a:rPr lang="en-US" dirty="0"/>
              <a:t> Load a 256-byte frame from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backing_store</a:t>
            </a:r>
            <a:r>
              <a:rPr lang="en-US" dirty="0"/>
              <a:t> into the simulated main memory.</a:t>
            </a:r>
          </a:p>
          <a:p>
            <a:pPr lvl="0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-324976" y="2971800"/>
            <a:ext cx="12516976" cy="2074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load_frame_to_physical_memory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page_num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endParaRPr lang="en-US" sz="28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27432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 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backing_store_file_name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endParaRPr lang="en-US" sz="28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4572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				   *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physical_address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en-US" sz="28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32004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	   *</a:t>
            </a:r>
            <a:r>
              <a:rPr lang="en-US" sz="2800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frame_num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US" sz="2800" dirty="0">
              <a:effectLst/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001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381000"/>
            <a:ext cx="8534400" cy="838200"/>
          </a:xfrm>
        </p:spPr>
        <p:txBody>
          <a:bodyPr/>
          <a:lstStyle/>
          <a:p>
            <a:r>
              <a:rPr lang="en-US" altLang="en-US" dirty="0"/>
              <a:t>Design Function 11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838200" y="1219200"/>
            <a:ext cx="11049000" cy="4953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Purpose:</a:t>
            </a:r>
            <a:r>
              <a:rPr lang="en-US" dirty="0"/>
              <a:t> implement a TLB replacement policy (e.g., FIFO and LRU) . If there is a free entry in TLB, no TLB replacement will occur; otherwise, the oldest entry will be replaced.</a:t>
            </a:r>
          </a:p>
        </p:txBody>
      </p:sp>
      <p:sp>
        <p:nvSpPr>
          <p:cNvPr id="2" name="Rectangle 1"/>
          <p:cNvSpPr/>
          <p:nvPr/>
        </p:nvSpPr>
        <p:spPr>
          <a:xfrm>
            <a:off x="533400" y="2901307"/>
            <a:ext cx="11353800" cy="349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Option 1: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tlb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is a global variable. Not recommended.</a:t>
            </a:r>
            <a:endParaRPr lang="en-US" sz="28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144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TLB_replacement_FIFO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p_num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f_num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144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TLB_replacement_LRU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p_num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f_num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 Option 2: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tlb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is an input parameter. This is a recommended prototype</a:t>
            </a:r>
            <a:endParaRPr lang="en-US" sz="28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144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TLB_replacement_FIFO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p_num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f_num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*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tlb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TLB_replacement_LRU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p_num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f_num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*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tlb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960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381000"/>
            <a:ext cx="8534400" cy="83820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Review: </a:t>
            </a:r>
            <a:r>
              <a:rPr lang="en-US" altLang="en-US" dirty="0"/>
              <a:t>Data Flow Diagram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2133600" y="1219200"/>
            <a:ext cx="8310562" cy="4953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Work with your group member to design a data flow diagram for the virtual memory manager</a:t>
            </a:r>
            <a:endParaRPr lang="en-US" baseline="300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Mark data on each arrow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Pay attention to:</a:t>
            </a:r>
          </a:p>
          <a:p>
            <a:pPr lvl="1">
              <a:buFont typeface="Courier New" charset="0"/>
              <a:buChar char="o"/>
            </a:pPr>
            <a:r>
              <a:rPr lang="en-US" sz="2400" dirty="0"/>
              <a:t>Input and output</a:t>
            </a:r>
          </a:p>
          <a:p>
            <a:pPr lvl="1">
              <a:buFont typeface="Courier New" charset="0"/>
              <a:buChar char="o"/>
            </a:pPr>
            <a:r>
              <a:rPr lang="en-US" sz="2400" dirty="0"/>
              <a:t>Data store</a:t>
            </a:r>
          </a:p>
          <a:p>
            <a:pPr lvl="1">
              <a:buFont typeface="Courier New" charset="0"/>
              <a:buChar char="o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Do NOT consider the details of data structures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Do NOT consider controls (i.e., algorithms)</a:t>
            </a:r>
          </a:p>
        </p:txBody>
      </p:sp>
    </p:spTree>
    <p:extLst>
      <p:ext uri="{BB962C8B-B14F-4D97-AF65-F5344CB8AC3E}">
        <p14:creationId xmlns:p14="http://schemas.microsoft.com/office/powerpoint/2010/main" val="95572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0"/>
            <a:ext cx="7560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4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/>
          </p:cNvSpPr>
          <p:nvPr/>
        </p:nvSpPr>
        <p:spPr bwMode="auto">
          <a:xfrm>
            <a:off x="1752600" y="685800"/>
            <a:ext cx="8686800" cy="4724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0000FF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COMP 3500 </a:t>
            </a:r>
            <a:br>
              <a:rPr lang="en-US" altLang="zh-CN" dirty="0">
                <a:latin typeface="Calibri" charset="0"/>
                <a:ea typeface="SimSun" charset="0"/>
                <a:cs typeface="SimSun" charset="0"/>
              </a:rPr>
            </a:br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Introduction to Operating Systems</a:t>
            </a:r>
            <a:br>
              <a:rPr lang="en-US" altLang="zh-CN" dirty="0">
                <a:latin typeface="Calibri" charset="0"/>
                <a:ea typeface="SimSun" charset="0"/>
                <a:cs typeface="SimSun" charset="0"/>
              </a:rPr>
            </a:br>
            <a:r>
              <a:rPr lang="en-US" dirty="0">
                <a:latin typeface="Calibri" charset="0"/>
              </a:rPr>
              <a:t> </a:t>
            </a:r>
            <a:br>
              <a:rPr lang="en-US" dirty="0">
                <a:latin typeface="Calibri" charset="0"/>
              </a:rPr>
            </a:br>
            <a:r>
              <a:rPr lang="en-US" dirty="0"/>
              <a:t> </a:t>
            </a:r>
            <a:r>
              <a:rPr lang="en-US" sz="4000" dirty="0"/>
              <a:t>Project 6 – Virtual Memory Manager </a:t>
            </a:r>
            <a:br>
              <a:rPr lang="en-US" sz="4000" dirty="0"/>
            </a:br>
            <a:endParaRPr lang="en-US" sz="4000" dirty="0"/>
          </a:p>
          <a:p>
            <a:pPr eaLnBrk="1" hangingPunct="1"/>
            <a:r>
              <a:rPr lang="en-US" sz="4000" dirty="0"/>
              <a:t>Part 3: Phase 1 </a:t>
            </a:r>
            <a:r>
              <a:rPr lang="en-US" altLang="zh-CN" sz="4000" dirty="0">
                <a:latin typeface="Calibri" charset="0"/>
                <a:ea typeface="SimSun" charset="0"/>
                <a:cs typeface="SimSun" charset="0"/>
              </a:rPr>
              <a:t>Data Structures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7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600201"/>
            <a:ext cx="76962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tlb</a:t>
            </a:r>
            <a:r>
              <a:rPr lang="en-US" b="1" dirty="0"/>
              <a:t> entry:</a:t>
            </a:r>
            <a:r>
              <a:rPr lang="en-US" dirty="0"/>
              <a:t> this is a building block for </a:t>
            </a:r>
            <a:r>
              <a:rPr lang="en-US" dirty="0" err="1"/>
              <a:t>tlb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2168" y="2667000"/>
            <a:ext cx="1122883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typedef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{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page_t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page_num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frame_t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frame_num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400" dirty="0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valid; </a:t>
            </a:r>
            <a:r>
              <a:rPr lang="en-US" sz="2400" dirty="0">
                <a:solidFill>
                  <a:srgbClr val="1D8519"/>
                </a:solidFill>
                <a:latin typeface="Courier New" charset="0"/>
                <a:ea typeface="Courier New" charset="0"/>
                <a:cs typeface="Courier New" charset="0"/>
              </a:rPr>
              <a:t>/* indicate if this entry is valid */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tlb_entry_t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sz="2400" dirty="0">
              <a:effectLst/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37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0578"/>
            <a:ext cx="11353800" cy="685799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tlb</a:t>
            </a:r>
            <a:r>
              <a:rPr lang="en-US" b="1" dirty="0"/>
              <a:t>:</a:t>
            </a:r>
            <a:r>
              <a:rPr lang="en-US" dirty="0"/>
              <a:t> this is the TLB to speedup the address translation performance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2590800"/>
            <a:ext cx="10439400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typedef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{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tlb_entry_t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tlb_entry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[TLB_SIZE]; 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>
                <a:solidFill>
                  <a:srgbClr val="1D8519"/>
                </a:solidFill>
                <a:latin typeface="Courier New" charset="0"/>
                <a:ea typeface="Courier New" charset="0"/>
                <a:cs typeface="Courier New" charset="0"/>
              </a:rPr>
              <a:t>    /* next candidate entry to be replaced/used */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u_int_t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next_tlb_ptr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  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}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tlb_t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603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72" y="1388883"/>
            <a:ext cx="11125200" cy="11935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Please design a few functions that access (i.e., read and update) the TLB data structure 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2793788"/>
            <a:ext cx="10515600" cy="356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800" dirty="0" err="1">
                <a:solidFill>
                  <a:srgbClr val="B40062"/>
                </a:solidFill>
                <a:latin typeface="Courier New" charset="0"/>
                <a:ea typeface="宋体" charset="-122"/>
                <a:cs typeface="Times New Roman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TLB_init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tlb_t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*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tlb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);</a:t>
            </a: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endParaRPr lang="en-US" sz="2800" dirty="0">
              <a:latin typeface="Calibri" charset="0"/>
              <a:ea typeface="宋体" charset="-122"/>
              <a:cs typeface="Times New Roman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800" dirty="0" err="1">
                <a:solidFill>
                  <a:srgbClr val="B40062"/>
                </a:solidFill>
                <a:latin typeface="Courier New" charset="0"/>
                <a:ea typeface="宋体" charset="-122"/>
                <a:cs typeface="Times New Roman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TLB_replacement_FIFO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page_t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page_num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,  </a:t>
            </a: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                        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frame_t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frame_num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, </a:t>
            </a: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							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tlb_t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*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tlb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);</a:t>
            </a:r>
            <a:endParaRPr lang="en-US" sz="2800" dirty="0">
              <a:latin typeface="Calibri" charset="0"/>
              <a:ea typeface="宋体" charset="-122"/>
              <a:cs typeface="Times New Roman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>
              <a:solidFill>
                <a:srgbClr val="B40062"/>
              </a:solidFill>
              <a:latin typeface="Courier New" charset="0"/>
              <a:ea typeface="宋体" charset="-122"/>
              <a:cs typeface="Times New Roman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rgbClr val="B40062"/>
                </a:solidFill>
                <a:latin typeface="Courier New" charset="0"/>
                <a:ea typeface="宋体" charset="-122"/>
                <a:cs typeface="Times New Roman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TLB_display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tlb_t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tlb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);</a:t>
            </a:r>
            <a:endParaRPr lang="en-US" sz="2800" dirty="0">
              <a:latin typeface="Calibri" charset="0"/>
              <a:ea typeface="宋体" charset="-122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0" y="2793788"/>
            <a:ext cx="2133600" cy="6989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48400" y="3810000"/>
            <a:ext cx="4287328" cy="14586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95800" y="5585937"/>
            <a:ext cx="1905000" cy="6989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9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600201"/>
            <a:ext cx="10439400" cy="10667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you define new data types for logical and physical addresses? 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3352800"/>
            <a:ext cx="8534400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8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typedef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unsigned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laddress_t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8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typedef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unsigned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paddress_t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sz="2800" dirty="0">
              <a:effectLst/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45942" y="3352800"/>
            <a:ext cx="4993257" cy="108337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4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FF0000"/>
            </a:solidFill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6870</TotalTime>
  <Words>715</Words>
  <Application>Microsoft Macintosh PowerPoint</Application>
  <PresentationFormat>Widescreen</PresentationFormat>
  <Paragraphs>179</Paragraphs>
  <Slides>26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Courier New</vt:lpstr>
      <vt:lpstr>ＭＳ Ｐゴシック</vt:lpstr>
      <vt:lpstr>SimSun</vt:lpstr>
      <vt:lpstr>Times New Roman</vt:lpstr>
      <vt:lpstr>Trebuchet MS</vt:lpstr>
      <vt:lpstr>宋体</vt:lpstr>
      <vt:lpstr>5_Office Theme</vt:lpstr>
      <vt:lpstr>PowerPoint Presentation</vt:lpstr>
      <vt:lpstr>Review: From Analysis to Implementation</vt:lpstr>
      <vt:lpstr>Review: Data Flow Diagram</vt:lpstr>
      <vt:lpstr>PowerPoint Presentation</vt:lpstr>
      <vt:lpstr>PowerPoint Presentation</vt:lpstr>
      <vt:lpstr>Data Structure 1</vt:lpstr>
      <vt:lpstr>Data Structure 2</vt:lpstr>
      <vt:lpstr>Data Structure 3</vt:lpstr>
      <vt:lpstr>Data Structure 4</vt:lpstr>
      <vt:lpstr>Data Structure 5</vt:lpstr>
      <vt:lpstr>Data Structure 6</vt:lpstr>
      <vt:lpstr>Data Structure 7</vt:lpstr>
      <vt:lpstr>Data Structure 8</vt:lpstr>
      <vt:lpstr>PowerPoint Presentation</vt:lpstr>
      <vt:lpstr>Design Function 1</vt:lpstr>
      <vt:lpstr>Design Function 2</vt:lpstr>
      <vt:lpstr>Design Function 3</vt:lpstr>
      <vt:lpstr>Design Function 3 Options</vt:lpstr>
      <vt:lpstr>Design Function 4</vt:lpstr>
      <vt:lpstr>Design Function 5</vt:lpstr>
      <vt:lpstr>Design Function 6</vt:lpstr>
      <vt:lpstr>Design Function 7</vt:lpstr>
      <vt:lpstr>Design Function 8</vt:lpstr>
      <vt:lpstr>Design Function 9</vt:lpstr>
      <vt:lpstr>Design Function 10</vt:lpstr>
      <vt:lpstr>Design Function 11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xiao</dc:creator>
  <cp:lastModifiedBy>Xiao Qin</cp:lastModifiedBy>
  <cp:revision>580</cp:revision>
  <cp:lastPrinted>2015-11-20T16:31:27Z</cp:lastPrinted>
  <dcterms:created xsi:type="dcterms:W3CDTF">2006-08-16T00:00:00Z</dcterms:created>
  <dcterms:modified xsi:type="dcterms:W3CDTF">2017-11-29T18:17:25Z</dcterms:modified>
</cp:coreProperties>
</file>